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89" r:id="rId10"/>
    <p:sldId id="269" r:id="rId11"/>
    <p:sldId id="260" r:id="rId12"/>
    <p:sldId id="257" r:id="rId13"/>
    <p:sldId id="258" r:id="rId14"/>
    <p:sldId id="259" r:id="rId15"/>
    <p:sldId id="270" r:id="rId16"/>
    <p:sldId id="271" r:id="rId17"/>
    <p:sldId id="290" r:id="rId18"/>
    <p:sldId id="275" r:id="rId19"/>
    <p:sldId id="276" r:id="rId20"/>
    <p:sldId id="291" r:id="rId21"/>
    <p:sldId id="273" r:id="rId22"/>
    <p:sldId id="302" r:id="rId23"/>
    <p:sldId id="277" r:id="rId24"/>
    <p:sldId id="279" r:id="rId25"/>
    <p:sldId id="282" r:id="rId26"/>
    <p:sldId id="280" r:id="rId27"/>
    <p:sldId id="281" r:id="rId28"/>
    <p:sldId id="284" r:id="rId29"/>
    <p:sldId id="287" r:id="rId30"/>
    <p:sldId id="301" r:id="rId31"/>
    <p:sldId id="299" r:id="rId32"/>
    <p:sldId id="300" r:id="rId33"/>
    <p:sldId id="286" r:id="rId34"/>
    <p:sldId id="285" r:id="rId35"/>
    <p:sldId id="297" r:id="rId36"/>
    <p:sldId id="298" r:id="rId37"/>
    <p:sldId id="295" r:id="rId38"/>
    <p:sldId id="296" r:id="rId39"/>
    <p:sldId id="293" r:id="rId40"/>
    <p:sldId id="294" r:id="rId41"/>
    <p:sldId id="292" r:id="rId42"/>
    <p:sldId id="288"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Turbo TC110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D0D4556-1D27-284E-B8C3-9AEE782A3FC9}"/>
              </a:ext>
            </a:extLst>
          </p:cNvPr>
          <p:cNvPicPr>
            <a:picLocks noChangeAspect="1"/>
          </p:cNvPicPr>
          <p:nvPr/>
        </p:nvPicPr>
        <p:blipFill>
          <a:blip r:embed="rId2"/>
          <a:stretch>
            <a:fillRect/>
          </a:stretch>
        </p:blipFill>
        <p:spPr>
          <a:xfrm rot="16200000">
            <a:off x="3355117" y="136697"/>
            <a:ext cx="5481766" cy="7309021"/>
          </a:xfrm>
          <a:prstGeom prst="rect">
            <a:avLst/>
          </a:prstGeom>
        </p:spPr>
      </p:pic>
      <p:sp>
        <p:nvSpPr>
          <p:cNvPr id="5" name="TextBox 4">
            <a:extLst>
              <a:ext uri="{FF2B5EF4-FFF2-40B4-BE49-F238E27FC236}">
                <a16:creationId xmlns:a16="http://schemas.microsoft.com/office/drawing/2014/main" id="{E6EB7103-E58B-5D4F-AA47-778CB9F0F4E4}"/>
              </a:ext>
            </a:extLst>
          </p:cNvPr>
          <p:cNvSpPr txBox="1"/>
          <p:nvPr/>
        </p:nvSpPr>
        <p:spPr>
          <a:xfrm>
            <a:off x="2932386" y="437119"/>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C36710-6F40-C641-812F-4475BDF70944}"/>
              </a:ext>
            </a:extLst>
          </p:cNvPr>
          <p:cNvPicPr>
            <a:picLocks noChangeAspect="1"/>
          </p:cNvPicPr>
          <p:nvPr/>
        </p:nvPicPr>
        <p:blipFill>
          <a:blip r:embed="rId2"/>
          <a:stretch>
            <a:fillRect/>
          </a:stretch>
        </p:blipFill>
        <p:spPr>
          <a:xfrm rot="16200000">
            <a:off x="3256263" y="4890"/>
            <a:ext cx="5679473" cy="7572631"/>
          </a:xfrm>
          <a:prstGeom prst="rect">
            <a:avLst/>
          </a:prstGeom>
        </p:spPr>
      </p:pic>
      <p:sp>
        <p:nvSpPr>
          <p:cNvPr id="3" name="TextBox 2">
            <a:extLst>
              <a:ext uri="{FF2B5EF4-FFF2-40B4-BE49-F238E27FC236}">
                <a16:creationId xmlns:a16="http://schemas.microsoft.com/office/drawing/2014/main" id="{034D29CF-7A08-DC4C-B83A-F7518B82A8D6}"/>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3 inches. Place the shrink tube such that the metal braid ends midway through it. The wires should now measure 2.75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yringe&#10;&#10;Description automatically generated with low confidence">
            <a:extLst>
              <a:ext uri="{FF2B5EF4-FFF2-40B4-BE49-F238E27FC236}">
                <a16:creationId xmlns:a16="http://schemas.microsoft.com/office/drawing/2014/main" id="{84209193-0BBB-A243-84D0-9A6C73BEA9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4838" y="952241"/>
            <a:ext cx="4221377" cy="562850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66899C6-A51C-5F4B-8CDC-FB7DC188D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945782" y="952241"/>
            <a:ext cx="4221379" cy="5628506"/>
          </a:xfrm>
          <a:prstGeom prst="rect">
            <a:avLst/>
          </a:prstGeom>
        </p:spPr>
      </p:pic>
      <p:sp>
        <p:nvSpPr>
          <p:cNvPr id="5" name="TextBox 4">
            <a:extLst>
              <a:ext uri="{FF2B5EF4-FFF2-40B4-BE49-F238E27FC236}">
                <a16:creationId xmlns:a16="http://schemas.microsoft.com/office/drawing/2014/main" id="{88A8EF14-0383-604D-9FCC-63D9475EBE9A}"/>
              </a:ext>
            </a:extLst>
          </p:cNvPr>
          <p:cNvSpPr txBox="1"/>
          <p:nvPr/>
        </p:nvSpPr>
        <p:spPr>
          <a:xfrm>
            <a:off x="1784548" y="646953"/>
            <a:ext cx="8622904"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27762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33818" y="1671247"/>
            <a:ext cx="5708822" cy="4281617"/>
          </a:xfrm>
          <a:prstGeom prst="rect">
            <a:avLst/>
          </a:prstGeom>
        </p:spPr>
      </p:pic>
      <p:pic>
        <p:nvPicPr>
          <p:cNvPr id="3" name="Picture 2" descr="A picture containing text, device&#10;&#10;Description automatically generated">
            <a:extLst>
              <a:ext uri="{FF2B5EF4-FFF2-40B4-BE49-F238E27FC236}">
                <a16:creationId xmlns:a16="http://schemas.microsoft.com/office/drawing/2014/main" id="{6B4F6A15-6675-4647-A754-D07E0CA963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2962" y="957644"/>
            <a:ext cx="4281619" cy="5708825"/>
          </a:xfrm>
          <a:prstGeom prst="rect">
            <a:avLst/>
          </a:prstGeom>
        </p:spPr>
      </p:pic>
      <p:sp>
        <p:nvSpPr>
          <p:cNvPr id="4" name="TextBox 3">
            <a:extLst>
              <a:ext uri="{FF2B5EF4-FFF2-40B4-BE49-F238E27FC236}">
                <a16:creationId xmlns:a16="http://schemas.microsoft.com/office/drawing/2014/main" id="{0C031BBB-4409-064F-8DFB-82F1FE029CC6}"/>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8.5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10;&#10;Description automatically generated">
            <a:extLst>
              <a:ext uri="{FF2B5EF4-FFF2-40B4-BE49-F238E27FC236}">
                <a16:creationId xmlns:a16="http://schemas.microsoft.com/office/drawing/2014/main" id="{ABF85914-BE81-6C41-9DAD-02B53B4F2E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3925" y="933707"/>
            <a:ext cx="4258447" cy="5677929"/>
          </a:xfrm>
          <a:prstGeom prst="rect">
            <a:avLst/>
          </a:prstGeom>
        </p:spPr>
      </p:pic>
      <p:pic>
        <p:nvPicPr>
          <p:cNvPr id="5" name="Picture 4" descr="A close-up of a needle&#10;&#10;Description automatically generated with medium confidence">
            <a:extLst>
              <a:ext uri="{FF2B5EF4-FFF2-40B4-BE49-F238E27FC236}">
                <a16:creationId xmlns:a16="http://schemas.microsoft.com/office/drawing/2014/main" id="{1A53E586-9ADF-9641-A3E3-0B35A218C3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9632" y="933704"/>
            <a:ext cx="4258449" cy="5677932"/>
          </a:xfrm>
          <a:prstGeom prst="rect">
            <a:avLst/>
          </a:prstGeom>
        </p:spPr>
      </p:pic>
      <p:sp>
        <p:nvSpPr>
          <p:cNvPr id="4" name="TextBox 3">
            <a:extLst>
              <a:ext uri="{FF2B5EF4-FFF2-40B4-BE49-F238E27FC236}">
                <a16:creationId xmlns:a16="http://schemas.microsoft.com/office/drawing/2014/main" id="{49016FD8-5385-A842-A868-50ECC93B11E5}"/>
              </a:ext>
            </a:extLst>
          </p:cNvPr>
          <p:cNvSpPr txBox="1"/>
          <p:nvPr/>
        </p:nvSpPr>
        <p:spPr>
          <a:xfrm>
            <a:off x="1342696" y="725272"/>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(the end that was measured to be 2.75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9109FBB-01FD-2C42-9FD7-95F5E05B82EE}"/>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A28BF971-88A5-E649-A8A2-8DFF35A86825}"/>
              </a:ext>
            </a:extLst>
          </p:cNvPr>
          <p:cNvSpPr txBox="1"/>
          <p:nvPr/>
        </p:nvSpPr>
        <p:spPr>
          <a:xfrm>
            <a:off x="6905297" y="3290500"/>
            <a:ext cx="3831021" cy="276999"/>
          </a:xfrm>
          <a:prstGeom prst="rect">
            <a:avLst/>
          </a:prstGeom>
          <a:noFill/>
        </p:spPr>
        <p:txBody>
          <a:bodyPr wrap="square" rtlCol="0">
            <a:spAutoFit/>
          </a:bodyPr>
          <a:lstStyle/>
          <a:p>
            <a:pPr algn="ctr"/>
            <a:r>
              <a:rPr lang="en-US" sz="1200" dirty="0"/>
              <a:t>Measure out and cut 7.75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3665C93C-A66C-FC48-B07D-A4E68EC3BFA8}"/>
              </a:ext>
            </a:extLst>
          </p:cNvPr>
          <p:cNvPicPr>
            <a:picLocks noChangeAspect="1"/>
          </p:cNvPicPr>
          <p:nvPr/>
        </p:nvPicPr>
        <p:blipFill>
          <a:blip r:embed="rId2"/>
          <a:stretch>
            <a:fillRect/>
          </a:stretch>
        </p:blipFill>
        <p:spPr>
          <a:xfrm rot="5400000">
            <a:off x="3327894" y="126555"/>
            <a:ext cx="5536213" cy="7381618"/>
          </a:xfrm>
          <a:prstGeom prst="rect">
            <a:avLst/>
          </a:prstGeom>
        </p:spPr>
      </p:pic>
      <p:sp>
        <p:nvSpPr>
          <p:cNvPr id="4" name="TextBox 3">
            <a:extLst>
              <a:ext uri="{FF2B5EF4-FFF2-40B4-BE49-F238E27FC236}">
                <a16:creationId xmlns:a16="http://schemas.microsoft.com/office/drawing/2014/main" id="{70E844D0-8CBF-B949-BE9B-023102280E2F}"/>
              </a:ext>
            </a:extLst>
          </p:cNvPr>
          <p:cNvSpPr txBox="1"/>
          <p:nvPr/>
        </p:nvSpPr>
        <p:spPr>
          <a:xfrm>
            <a:off x="3417110" y="524779"/>
            <a:ext cx="535778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room&#10;&#10;Description automatically generated">
            <a:extLst>
              <a:ext uri="{FF2B5EF4-FFF2-40B4-BE49-F238E27FC236}">
                <a16:creationId xmlns:a16="http://schemas.microsoft.com/office/drawing/2014/main" id="{83879FA9-8AB2-AB45-9410-94F8BE6F13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2308" y="1178489"/>
            <a:ext cx="4414346" cy="5885795"/>
          </a:xfrm>
          <a:prstGeom prst="rect">
            <a:avLst/>
          </a:prstGeom>
        </p:spPr>
      </p:pic>
      <p:pic>
        <p:nvPicPr>
          <p:cNvPr id="3" name="Picture 2" descr="A picture containing broom, tool&#10;&#10;Description automatically generated">
            <a:extLst>
              <a:ext uri="{FF2B5EF4-FFF2-40B4-BE49-F238E27FC236}">
                <a16:creationId xmlns:a16="http://schemas.microsoft.com/office/drawing/2014/main" id="{0A45CD34-269C-2645-8E23-AAB894A8F4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5345" y="1178492"/>
            <a:ext cx="4414344" cy="5885792"/>
          </a:xfrm>
          <a:prstGeom prst="rect">
            <a:avLst/>
          </a:prstGeom>
        </p:spPr>
      </p:pic>
      <p:sp>
        <p:nvSpPr>
          <p:cNvPr id="4" name="Rectangle 3">
            <a:extLst>
              <a:ext uri="{FF2B5EF4-FFF2-40B4-BE49-F238E27FC236}">
                <a16:creationId xmlns:a16="http://schemas.microsoft.com/office/drawing/2014/main" id="{DFFD491F-7686-3847-B2FC-B22BDDC35EBF}"/>
              </a:ext>
            </a:extLst>
          </p:cNvPr>
          <p:cNvSpPr/>
          <p:nvPr/>
        </p:nvSpPr>
        <p:spPr>
          <a:xfrm>
            <a:off x="1072055" y="814582"/>
            <a:ext cx="10047890" cy="461665"/>
          </a:xfrm>
          <a:prstGeom prst="rect">
            <a:avLst/>
          </a:prstGeom>
        </p:spPr>
        <p:txBody>
          <a:bodyPr wrap="square">
            <a:spAutoFit/>
          </a:bodyPr>
          <a:lstStyle/>
          <a:p>
            <a:pPr algn="ctr"/>
            <a:r>
              <a:rPr lang="en-US" sz="1200" dirty="0"/>
              <a:t>Thread the ground wire through one of the holes in the plastic braid so it appears as shown of the right.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7" y="109222"/>
            <a:ext cx="5494123" cy="7325497"/>
          </a:xfrm>
          <a:prstGeom prst="rect">
            <a:avLst/>
          </a:prstGeom>
        </p:spPr>
      </p:pic>
      <p:sp>
        <p:nvSpPr>
          <p:cNvPr id="4" name="TextBox 3">
            <a:extLst>
              <a:ext uri="{FF2B5EF4-FFF2-40B4-BE49-F238E27FC236}">
                <a16:creationId xmlns:a16="http://schemas.microsoft.com/office/drawing/2014/main" id="{22C8619E-08DD-484E-B838-87E4C151AE5D}"/>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 dirty&#10;&#10;Description automatically generated">
            <a:extLst>
              <a:ext uri="{FF2B5EF4-FFF2-40B4-BE49-F238E27FC236}">
                <a16:creationId xmlns:a16="http://schemas.microsoft.com/office/drawing/2014/main" id="{43B5271B-76BA-F64A-A900-D1069718C4A2}"/>
              </a:ext>
            </a:extLst>
          </p:cNvPr>
          <p:cNvPicPr>
            <a:picLocks noChangeAspect="1"/>
          </p:cNvPicPr>
          <p:nvPr/>
        </p:nvPicPr>
        <p:blipFill>
          <a:blip r:embed="rId2"/>
          <a:stretch>
            <a:fillRect/>
          </a:stretch>
        </p:blipFill>
        <p:spPr>
          <a:xfrm rot="16200000">
            <a:off x="3262441" y="-42476"/>
            <a:ext cx="5667118" cy="7556157"/>
          </a:xfrm>
          <a:prstGeom prst="rect">
            <a:avLst/>
          </a:prstGeom>
        </p:spPr>
      </p:pic>
      <p:sp>
        <p:nvSpPr>
          <p:cNvPr id="4" name="TextBox 3">
            <a:extLst>
              <a:ext uri="{FF2B5EF4-FFF2-40B4-BE49-F238E27FC236}">
                <a16:creationId xmlns:a16="http://schemas.microsoft.com/office/drawing/2014/main" id="{0138952A-8D4A-934D-B819-519EC0B39D51}"/>
              </a:ext>
            </a:extLst>
          </p:cNvPr>
          <p:cNvSpPr txBox="1"/>
          <p:nvPr/>
        </p:nvSpPr>
        <p:spPr>
          <a:xfrm>
            <a:off x="1975944" y="279180"/>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6" name="Picture 5" descr="A picture containing text, indoor&#10;&#10;Description automatically generated">
            <a:extLst>
              <a:ext uri="{FF2B5EF4-FFF2-40B4-BE49-F238E27FC236}">
                <a16:creationId xmlns:a16="http://schemas.microsoft.com/office/drawing/2014/main" id="{E97A08D1-87E1-974B-8800-1B302E0E11C8}"/>
              </a:ext>
            </a:extLst>
          </p:cNvPr>
          <p:cNvPicPr>
            <a:picLocks noChangeAspect="1"/>
          </p:cNvPicPr>
          <p:nvPr/>
        </p:nvPicPr>
        <p:blipFill>
          <a:blip r:embed="rId2"/>
          <a:stretch>
            <a:fillRect/>
          </a:stretch>
        </p:blipFill>
        <p:spPr>
          <a:xfrm rot="16200000">
            <a:off x="3282520" y="-584400"/>
            <a:ext cx="5626959" cy="7502612"/>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4B802946-3611-9349-990F-2C463A7799B9}"/>
              </a:ext>
            </a:extLst>
          </p:cNvPr>
          <p:cNvPicPr>
            <a:picLocks noChangeAspect="1"/>
          </p:cNvPicPr>
          <p:nvPr/>
        </p:nvPicPr>
        <p:blipFill>
          <a:blip r:embed="rId2"/>
          <a:stretch>
            <a:fillRect/>
          </a:stretch>
        </p:blipFill>
        <p:spPr>
          <a:xfrm rot="16200000">
            <a:off x="3179419" y="-206760"/>
            <a:ext cx="5833161" cy="7777548"/>
          </a:xfrm>
          <a:prstGeom prst="rect">
            <a:avLst/>
          </a:prstGeom>
        </p:spPr>
      </p:pic>
      <p:sp>
        <p:nvSpPr>
          <p:cNvPr id="4" name="TextBox 3">
            <a:extLst>
              <a:ext uri="{FF2B5EF4-FFF2-40B4-BE49-F238E27FC236}">
                <a16:creationId xmlns:a16="http://schemas.microsoft.com/office/drawing/2014/main" id="{03BFB90A-40D9-C246-A3ED-CF7696BBB47E}"/>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en&#10;&#10;Description automatically generated with low confidence">
            <a:extLst>
              <a:ext uri="{FF2B5EF4-FFF2-40B4-BE49-F238E27FC236}">
                <a16:creationId xmlns:a16="http://schemas.microsoft.com/office/drawing/2014/main" id="{8080111A-3BA6-B442-A2A9-E768FA55BA1E}"/>
              </a:ext>
            </a:extLst>
          </p:cNvPr>
          <p:cNvPicPr>
            <a:picLocks noChangeAspect="1"/>
          </p:cNvPicPr>
          <p:nvPr/>
        </p:nvPicPr>
        <p:blipFill>
          <a:blip r:embed="rId2"/>
          <a:stretch>
            <a:fillRect/>
          </a:stretch>
        </p:blipFill>
        <p:spPr>
          <a:xfrm rot="16200000">
            <a:off x="3280974" y="31450"/>
            <a:ext cx="5630047" cy="7506729"/>
          </a:xfrm>
          <a:prstGeom prst="rect">
            <a:avLst/>
          </a:prstGeom>
        </p:spPr>
      </p:pic>
      <p:sp>
        <p:nvSpPr>
          <p:cNvPr id="3" name="TextBox 2">
            <a:extLst>
              <a:ext uri="{FF2B5EF4-FFF2-40B4-BE49-F238E27FC236}">
                <a16:creationId xmlns:a16="http://schemas.microsoft.com/office/drawing/2014/main" id="{063D3DE3-B55F-6143-A591-090FEE0BA77E}"/>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FC1372-2818-D549-A404-BBAF0F178645}"/>
              </a:ext>
            </a:extLst>
          </p:cNvPr>
          <p:cNvSpPr txBox="1"/>
          <p:nvPr/>
        </p:nvSpPr>
        <p:spPr>
          <a:xfrm>
            <a:off x="1975945" y="433409"/>
            <a:ext cx="8240110" cy="276999"/>
          </a:xfrm>
          <a:prstGeom prst="rect">
            <a:avLst/>
          </a:prstGeom>
          <a:noFill/>
        </p:spPr>
        <p:txBody>
          <a:bodyPr wrap="square" rtlCol="0">
            <a:spAutoFit/>
          </a:bodyPr>
          <a:lstStyle/>
          <a:p>
            <a:pPr algn="ctr"/>
            <a:r>
              <a:rPr lang="en-US" sz="1200" dirty="0"/>
              <a:t>Take the end of the harness without the ground wire and untwist about 4in of the twisted pairs.</a:t>
            </a:r>
          </a:p>
        </p:txBody>
      </p:sp>
      <p:pic>
        <p:nvPicPr>
          <p:cNvPr id="3" name="Picture 2" descr="Text, letter&#10;&#10;Description automatically generated">
            <a:extLst>
              <a:ext uri="{FF2B5EF4-FFF2-40B4-BE49-F238E27FC236}">
                <a16:creationId xmlns:a16="http://schemas.microsoft.com/office/drawing/2014/main" id="{2025B79C-2A3F-3545-83FA-90674836FA58}"/>
              </a:ext>
            </a:extLst>
          </p:cNvPr>
          <p:cNvPicPr>
            <a:picLocks noChangeAspect="1"/>
          </p:cNvPicPr>
          <p:nvPr/>
        </p:nvPicPr>
        <p:blipFill>
          <a:blip r:embed="rId2"/>
          <a:stretch>
            <a:fillRect/>
          </a:stretch>
        </p:blipFill>
        <p:spPr>
          <a:xfrm>
            <a:off x="2338551" y="944827"/>
            <a:ext cx="7514897" cy="5636173"/>
          </a:xfrm>
          <a:prstGeom prst="rect">
            <a:avLst/>
          </a:prstGeom>
        </p:spPr>
      </p:pic>
    </p:spTree>
    <p:extLst>
      <p:ext uri="{BB962C8B-B14F-4D97-AF65-F5344CB8AC3E}">
        <p14:creationId xmlns:p14="http://schemas.microsoft.com/office/powerpoint/2010/main" val="160558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6D3B5C1B-0194-B144-81EB-710BE03733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31016" y="1417109"/>
            <a:ext cx="4196664" cy="5595552"/>
          </a:xfrm>
          <a:prstGeom prst="rect">
            <a:avLst/>
          </a:prstGeom>
        </p:spPr>
      </p:pic>
      <p:pic>
        <p:nvPicPr>
          <p:cNvPr id="6" name="Picture 5">
            <a:extLst>
              <a:ext uri="{FF2B5EF4-FFF2-40B4-BE49-F238E27FC236}">
                <a16:creationId xmlns:a16="http://schemas.microsoft.com/office/drawing/2014/main" id="{4EC9956B-5C4E-0F4D-8565-3BD88B9F3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4322" y="1417109"/>
            <a:ext cx="4196662" cy="5595550"/>
          </a:xfrm>
          <a:prstGeom prst="rect">
            <a:avLst/>
          </a:prstGeom>
        </p:spPr>
      </p:pic>
      <p:sp>
        <p:nvSpPr>
          <p:cNvPr id="4" name="TextBox 3">
            <a:extLst>
              <a:ext uri="{FF2B5EF4-FFF2-40B4-BE49-F238E27FC236}">
                <a16:creationId xmlns:a16="http://schemas.microsoft.com/office/drawing/2014/main" id="{05C122B3-E98B-5246-8C4B-487CA020BA9F}"/>
              </a:ext>
            </a:extLst>
          </p:cNvPr>
          <p:cNvSpPr txBox="1"/>
          <p:nvPr/>
        </p:nvSpPr>
        <p:spPr>
          <a:xfrm>
            <a:off x="1487213" y="878269"/>
            <a:ext cx="9217573" cy="461665"/>
          </a:xfrm>
          <a:prstGeom prst="rect">
            <a:avLst/>
          </a:prstGeom>
          <a:noFill/>
        </p:spPr>
        <p:txBody>
          <a:bodyPr wrap="square" rtlCol="0">
            <a:spAutoFit/>
          </a:bodyPr>
          <a:lstStyle/>
          <a:p>
            <a:pPr algn="ctr"/>
            <a:r>
              <a:rPr lang="en-US" sz="1200" dirty="0"/>
              <a:t>Thread the 75 magnet onto the end of the harness that was just untwisted.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13838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D2DFD-029B-D44C-A9C2-1EDEFA3B8C71}"/>
              </a:ext>
            </a:extLst>
          </p:cNvPr>
          <p:cNvPicPr>
            <a:picLocks noChangeAspect="1"/>
          </p:cNvPicPr>
          <p:nvPr/>
        </p:nvPicPr>
        <p:blipFill>
          <a:blip r:embed="rId2"/>
          <a:stretch>
            <a:fillRect/>
          </a:stretch>
        </p:blipFill>
        <p:spPr>
          <a:xfrm rot="16200000">
            <a:off x="3243906" y="46622"/>
            <a:ext cx="5704188" cy="7605584"/>
          </a:xfrm>
          <a:prstGeom prst="rect">
            <a:avLst/>
          </a:prstGeom>
        </p:spPr>
      </p:pic>
      <p:sp>
        <p:nvSpPr>
          <p:cNvPr id="4" name="TextBox 3">
            <a:extLst>
              <a:ext uri="{FF2B5EF4-FFF2-40B4-BE49-F238E27FC236}">
                <a16:creationId xmlns:a16="http://schemas.microsoft.com/office/drawing/2014/main" id="{0817598E-9EBF-704C-ACE0-D330C779A85E}"/>
              </a:ext>
            </a:extLst>
          </p:cNvPr>
          <p:cNvSpPr txBox="1"/>
          <p:nvPr/>
        </p:nvSpPr>
        <p:spPr>
          <a:xfrm>
            <a:off x="1487212" y="457856"/>
            <a:ext cx="9217573" cy="276999"/>
          </a:xfrm>
          <a:prstGeom prst="rect">
            <a:avLst/>
          </a:prstGeom>
          <a:noFill/>
        </p:spPr>
        <p:txBody>
          <a:bodyPr wrap="square" rtlCol="0">
            <a:spAutoFit/>
          </a:bodyPr>
          <a:lstStyle/>
          <a:p>
            <a:pPr algn="ctr"/>
            <a:r>
              <a:rPr lang="en-US" sz="1200" dirty="0"/>
              <a:t>Repeat this process with the 43 magnet. It may be necessary to untwist more wire for the 43 magnet.</a:t>
            </a:r>
          </a:p>
        </p:txBody>
      </p:sp>
    </p:spTree>
    <p:extLst>
      <p:ext uri="{BB962C8B-B14F-4D97-AF65-F5344CB8AC3E}">
        <p14:creationId xmlns:p14="http://schemas.microsoft.com/office/powerpoint/2010/main" val="39908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 wall, device&#10;&#10;Description automatically generated">
            <a:extLst>
              <a:ext uri="{FF2B5EF4-FFF2-40B4-BE49-F238E27FC236}">
                <a16:creationId xmlns:a16="http://schemas.microsoft.com/office/drawing/2014/main" id="{774F8738-5E0F-8D40-AFA3-86DA65C2D2C0}"/>
              </a:ext>
            </a:extLst>
          </p:cNvPr>
          <p:cNvPicPr>
            <a:picLocks noChangeAspect="1"/>
          </p:cNvPicPr>
          <p:nvPr/>
        </p:nvPicPr>
        <p:blipFill>
          <a:blip r:embed="rId2"/>
          <a:stretch>
            <a:fillRect/>
          </a:stretch>
        </p:blipFill>
        <p:spPr>
          <a:xfrm rot="16200000">
            <a:off x="3231549" y="-27349"/>
            <a:ext cx="5728902" cy="7638536"/>
          </a:xfrm>
          <a:prstGeom prst="rect">
            <a:avLst/>
          </a:prstGeom>
        </p:spPr>
      </p:pic>
      <p:sp>
        <p:nvSpPr>
          <p:cNvPr id="3" name="TextBox 2">
            <a:extLst>
              <a:ext uri="{FF2B5EF4-FFF2-40B4-BE49-F238E27FC236}">
                <a16:creationId xmlns:a16="http://schemas.microsoft.com/office/drawing/2014/main" id="{7D64E84A-F8D7-5249-AF77-04CEE690076E}"/>
              </a:ext>
            </a:extLst>
          </p:cNvPr>
          <p:cNvSpPr txBox="1"/>
          <p:nvPr/>
        </p:nvSpPr>
        <p:spPr>
          <a:xfrm>
            <a:off x="1681654" y="363264"/>
            <a:ext cx="8828690" cy="276999"/>
          </a:xfrm>
          <a:prstGeom prst="rect">
            <a:avLst/>
          </a:prstGeom>
          <a:noFill/>
        </p:spPr>
        <p:txBody>
          <a:bodyPr wrap="square" rtlCol="0">
            <a:spAutoFit/>
          </a:bodyPr>
          <a:lstStyle/>
          <a:p>
            <a:pPr algn="ctr"/>
            <a:r>
              <a:rPr lang="en-US" sz="1200" dirty="0"/>
              <a:t>Measure out and cut 1in long lengths of 4.8mm and 6.4mm adhesive shrink tube.</a:t>
            </a:r>
          </a:p>
        </p:txBody>
      </p:sp>
    </p:spTree>
    <p:extLst>
      <p:ext uri="{BB962C8B-B14F-4D97-AF65-F5344CB8AC3E}">
        <p14:creationId xmlns:p14="http://schemas.microsoft.com/office/powerpoint/2010/main" val="379632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EA3AB6A5-7FF3-3947-8745-278031BE0F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8436" y="1137334"/>
            <a:ext cx="4181218" cy="5574957"/>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6201DFD-5BD5-EE4B-87E4-E1E7BC46C7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82346" y="1137335"/>
            <a:ext cx="4181218" cy="5574957"/>
          </a:xfrm>
          <a:prstGeom prst="rect">
            <a:avLst/>
          </a:prstGeom>
        </p:spPr>
      </p:pic>
      <p:sp>
        <p:nvSpPr>
          <p:cNvPr id="4" name="TextBox 3">
            <a:extLst>
              <a:ext uri="{FF2B5EF4-FFF2-40B4-BE49-F238E27FC236}">
                <a16:creationId xmlns:a16="http://schemas.microsoft.com/office/drawing/2014/main" id="{75EEFA7A-CE3C-E74B-B7CA-4B14182F8947}"/>
              </a:ext>
            </a:extLst>
          </p:cNvPr>
          <p:cNvSpPr txBox="1"/>
          <p:nvPr/>
        </p:nvSpPr>
        <p:spPr>
          <a:xfrm>
            <a:off x="1975945" y="842577"/>
            <a:ext cx="8240110" cy="646331"/>
          </a:xfrm>
          <a:prstGeom prst="rect">
            <a:avLst/>
          </a:prstGeom>
          <a:noFill/>
        </p:spPr>
        <p:txBody>
          <a:bodyPr wrap="square" rtlCol="0">
            <a:spAutoFit/>
          </a:bodyPr>
          <a:lstStyle/>
          <a:p>
            <a:pPr algn="ctr"/>
            <a:r>
              <a:rPr lang="en-US" sz="1200" dirty="0"/>
              <a:t>Place the 4.8mm piece of shrink tube onto the wire harness such that it abuts the magnets. Apply the heat gun. Place the 6.4mm piece of shrink tube onto the wire harness such that it layers over top the 4.8mm piece. Apply the heat gun.</a:t>
            </a:r>
          </a:p>
          <a:p>
            <a:pPr algn="ctr"/>
            <a:endParaRPr lang="en-US" sz="1200" dirty="0"/>
          </a:p>
        </p:txBody>
      </p:sp>
    </p:spTree>
    <p:extLst>
      <p:ext uri="{BB962C8B-B14F-4D97-AF65-F5344CB8AC3E}">
        <p14:creationId xmlns:p14="http://schemas.microsoft.com/office/powerpoint/2010/main" val="7501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04F08F8A-36E4-3B4E-A17A-277319EBBA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995" y="1062848"/>
            <a:ext cx="4291657" cy="5722209"/>
          </a:xfrm>
          <a:prstGeom prst="rect">
            <a:avLst/>
          </a:prstGeom>
        </p:spPr>
      </p:pic>
      <p:pic>
        <p:nvPicPr>
          <p:cNvPr id="8" name="Picture 7" descr="A picture containing text, wall, measuring stick, indoor&#10;&#10;Description automatically generated">
            <a:extLst>
              <a:ext uri="{FF2B5EF4-FFF2-40B4-BE49-F238E27FC236}">
                <a16:creationId xmlns:a16="http://schemas.microsoft.com/office/drawing/2014/main" id="{803FB890-3822-324D-A649-2F7013B27D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60351" y="1062848"/>
            <a:ext cx="4291656" cy="5722208"/>
          </a:xfrm>
          <a:prstGeom prst="rect">
            <a:avLst/>
          </a:prstGeom>
        </p:spPr>
      </p:pic>
      <p:sp>
        <p:nvSpPr>
          <p:cNvPr id="5" name="TextBox 4">
            <a:extLst>
              <a:ext uri="{FF2B5EF4-FFF2-40B4-BE49-F238E27FC236}">
                <a16:creationId xmlns:a16="http://schemas.microsoft.com/office/drawing/2014/main" id="{947113BA-B6EB-2547-8B98-07C43481BDB5}"/>
              </a:ext>
            </a:extLst>
          </p:cNvPr>
          <p:cNvSpPr txBox="1"/>
          <p:nvPr/>
        </p:nvSpPr>
        <p:spPr>
          <a:xfrm>
            <a:off x="1975945" y="788219"/>
            <a:ext cx="8240110" cy="461665"/>
          </a:xfrm>
          <a:prstGeom prst="rect">
            <a:avLst/>
          </a:prstGeom>
          <a:noFill/>
        </p:spPr>
        <p:txBody>
          <a:bodyPr wrap="square" rtlCol="0">
            <a:spAutoFit/>
          </a:bodyPr>
          <a:lstStyle/>
          <a:p>
            <a:pPr algn="ctr"/>
            <a:r>
              <a:rPr lang="en-US" sz="1200" dirty="0"/>
              <a:t>Measure out and cut one length of 16mm adhesive shrink tube that is 2in long. Place the piece of 16mm shrink tube over the magnets and far enough down so that .75 inches of the shrink tube applied on the previous slide is 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FE1817FE-5168-8F49-B31D-3BA4F53B7872}"/>
              </a:ext>
            </a:extLst>
          </p:cNvPr>
          <p:cNvPicPr>
            <a:picLocks noChangeAspect="1"/>
          </p:cNvPicPr>
          <p:nvPr/>
        </p:nvPicPr>
        <p:blipFill>
          <a:blip r:embed="rId2"/>
          <a:stretch>
            <a:fillRect/>
          </a:stretch>
        </p:blipFill>
        <p:spPr>
          <a:xfrm rot="16200000">
            <a:off x="3194479" y="-250482"/>
            <a:ext cx="5803042" cy="7737389"/>
          </a:xfrm>
          <a:prstGeom prst="rect">
            <a:avLst/>
          </a:prstGeom>
        </p:spPr>
      </p:pic>
      <p:sp>
        <p:nvSpPr>
          <p:cNvPr id="4" name="TextBox 3">
            <a:extLst>
              <a:ext uri="{FF2B5EF4-FFF2-40B4-BE49-F238E27FC236}">
                <a16:creationId xmlns:a16="http://schemas.microsoft.com/office/drawing/2014/main" id="{3E25CFFB-E7F5-4949-A32A-D4412E3E1380}"/>
              </a:ext>
            </a:extLst>
          </p:cNvPr>
          <p:cNvSpPr txBox="1"/>
          <p:nvPr/>
        </p:nvSpPr>
        <p:spPr>
          <a:xfrm>
            <a:off x="1418894" y="192524"/>
            <a:ext cx="9354207" cy="276999"/>
          </a:xfrm>
          <a:prstGeom prst="rect">
            <a:avLst/>
          </a:prstGeom>
          <a:noFill/>
        </p:spPr>
        <p:txBody>
          <a:bodyPr wrap="square" rtlCol="0">
            <a:spAutoFit/>
          </a:bodyPr>
          <a:lstStyle/>
          <a:p>
            <a:pPr algn="ctr"/>
            <a:r>
              <a:rPr lang="en-US" sz="1200" dirty="0"/>
              <a:t>Measure and cut the twisted pairs on the magnet end of the harness so that they measure 3 inches.</a:t>
            </a:r>
          </a:p>
        </p:txBody>
      </p:sp>
    </p:spTree>
    <p:extLst>
      <p:ext uri="{BB962C8B-B14F-4D97-AF65-F5344CB8AC3E}">
        <p14:creationId xmlns:p14="http://schemas.microsoft.com/office/powerpoint/2010/main" val="228281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wall, old, dirty&#10;&#10;Description automatically generated">
            <a:extLst>
              <a:ext uri="{FF2B5EF4-FFF2-40B4-BE49-F238E27FC236}">
                <a16:creationId xmlns:a16="http://schemas.microsoft.com/office/drawing/2014/main" id="{8A9FB69C-42A9-BC4A-B0F9-FB558080887A}"/>
              </a:ext>
            </a:extLst>
          </p:cNvPr>
          <p:cNvPicPr>
            <a:picLocks noChangeAspect="1"/>
          </p:cNvPicPr>
          <p:nvPr/>
        </p:nvPicPr>
        <p:blipFill>
          <a:blip r:embed="rId2"/>
          <a:stretch>
            <a:fillRect/>
          </a:stretch>
        </p:blipFill>
        <p:spPr>
          <a:xfrm rot="16200000">
            <a:off x="3206835" y="-75782"/>
            <a:ext cx="5778328" cy="7704437"/>
          </a:xfrm>
          <a:prstGeom prst="rect">
            <a:avLst/>
          </a:prstGeom>
        </p:spPr>
      </p:pic>
      <p:sp>
        <p:nvSpPr>
          <p:cNvPr id="3" name="TextBox 2">
            <a:extLst>
              <a:ext uri="{FF2B5EF4-FFF2-40B4-BE49-F238E27FC236}">
                <a16:creationId xmlns:a16="http://schemas.microsoft.com/office/drawing/2014/main" id="{4AAC082E-3F74-5743-B374-5E4FAA640D6B}"/>
              </a:ext>
            </a:extLst>
          </p:cNvPr>
          <p:cNvSpPr txBox="1"/>
          <p:nvPr/>
        </p:nvSpPr>
        <p:spPr>
          <a:xfrm>
            <a:off x="1418896" y="276482"/>
            <a:ext cx="9354207" cy="461665"/>
          </a:xfrm>
          <a:prstGeom prst="rect">
            <a:avLst/>
          </a:prstGeom>
          <a:noFill/>
        </p:spPr>
        <p:txBody>
          <a:bodyPr wrap="square" rtlCol="0">
            <a:spAutoFit/>
          </a:bodyPr>
          <a:lstStyle/>
          <a:p>
            <a:pPr algn="ctr"/>
            <a:r>
              <a:rPr lang="en-US" sz="1200" dirty="0"/>
              <a:t>Select the D-sub shell stops. If using new D-sub shells, the smallest size is appropriate. However, if reusing old D-sub shells, use the smallest size available. Test the D-sub shell stops on each end of the wire harness. If the fit is loose, layer shrink tube </a:t>
            </a:r>
            <a:r>
              <a:rPr lang="en-US" sz="1200"/>
              <a:t>until it fits </a:t>
            </a:r>
            <a:r>
              <a:rPr lang="en-US" sz="1200" dirty="0"/>
              <a:t>more snuggly.</a:t>
            </a:r>
          </a:p>
        </p:txBody>
      </p:sp>
    </p:spTree>
    <p:extLst>
      <p:ext uri="{BB962C8B-B14F-4D97-AF65-F5344CB8AC3E}">
        <p14:creationId xmlns:p14="http://schemas.microsoft.com/office/powerpoint/2010/main" val="117391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3135615A-BA24-8249-A1A0-9DA27E366924}"/>
              </a:ext>
            </a:extLst>
          </p:cNvPr>
          <p:cNvPicPr>
            <a:picLocks noChangeAspect="1"/>
          </p:cNvPicPr>
          <p:nvPr/>
        </p:nvPicPr>
        <p:blipFill>
          <a:blip r:embed="rId2"/>
          <a:stretch>
            <a:fillRect/>
          </a:stretch>
        </p:blipFill>
        <p:spPr>
          <a:xfrm rot="16200000">
            <a:off x="3439962" y="-515922"/>
            <a:ext cx="5568264" cy="7424352"/>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5DB23-CA95-1442-B6D5-98290F7564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59040" y="1649628"/>
            <a:ext cx="3461362" cy="3558743"/>
          </a:xfrm>
          <a:prstGeom prst="rect">
            <a:avLst/>
          </a:prstGeom>
        </p:spPr>
      </p:pic>
      <p:pic>
        <p:nvPicPr>
          <p:cNvPr id="5" name="Picture 4">
            <a:extLst>
              <a:ext uri="{FF2B5EF4-FFF2-40B4-BE49-F238E27FC236}">
                <a16:creationId xmlns:a16="http://schemas.microsoft.com/office/drawing/2014/main" id="{6432B2B3-64F9-AD4D-9964-E07CD59248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65317" y="1649627"/>
            <a:ext cx="3461366" cy="3558742"/>
          </a:xfrm>
          <a:prstGeom prst="rect">
            <a:avLst/>
          </a:prstGeom>
        </p:spPr>
      </p:pic>
      <p:pic>
        <p:nvPicPr>
          <p:cNvPr id="7" name="Picture 6" descr="A picture containing tool&#10;&#10;Description automatically generated">
            <a:extLst>
              <a:ext uri="{FF2B5EF4-FFF2-40B4-BE49-F238E27FC236}">
                <a16:creationId xmlns:a16="http://schemas.microsoft.com/office/drawing/2014/main" id="{A1178315-AC4B-D043-A999-7683CB4D81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71599" y="1649626"/>
            <a:ext cx="3461364" cy="3558745"/>
          </a:xfrm>
          <a:prstGeom prst="rect">
            <a:avLst/>
          </a:prstGeom>
        </p:spPr>
      </p:pic>
      <p:sp>
        <p:nvSpPr>
          <p:cNvPr id="6" name="TextBox 5">
            <a:extLst>
              <a:ext uri="{FF2B5EF4-FFF2-40B4-BE49-F238E27FC236}">
                <a16:creationId xmlns:a16="http://schemas.microsoft.com/office/drawing/2014/main" id="{5EEB1093-C5CE-7F45-B475-B710009E39CA}"/>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magnet end of the harness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the stop’s end flush with that of the shrink tube.</a:t>
            </a:r>
          </a:p>
        </p:txBody>
      </p:sp>
    </p:spTree>
    <p:extLst>
      <p:ext uri="{BB962C8B-B14F-4D97-AF65-F5344CB8AC3E}">
        <p14:creationId xmlns:p14="http://schemas.microsoft.com/office/powerpoint/2010/main" val="14598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dirty&#10;&#10;Description automatically generated">
            <a:extLst>
              <a:ext uri="{FF2B5EF4-FFF2-40B4-BE49-F238E27FC236}">
                <a16:creationId xmlns:a16="http://schemas.microsoft.com/office/drawing/2014/main" id="{983F99DD-2A52-164D-B8ED-F696BFA79A34}"/>
              </a:ext>
            </a:extLst>
          </p:cNvPr>
          <p:cNvPicPr>
            <a:picLocks noChangeAspect="1"/>
          </p:cNvPicPr>
          <p:nvPr/>
        </p:nvPicPr>
        <p:blipFill>
          <a:blip r:embed="rId2"/>
          <a:stretch>
            <a:fillRect/>
          </a:stretch>
        </p:blipFill>
        <p:spPr>
          <a:xfrm rot="16200000">
            <a:off x="3191825" y="-61941"/>
            <a:ext cx="5808344" cy="7744458"/>
          </a:xfrm>
          <a:prstGeom prst="rect">
            <a:avLst/>
          </a:prstGeom>
        </p:spPr>
      </p:pic>
      <p:sp>
        <p:nvSpPr>
          <p:cNvPr id="4" name="TextBox 3">
            <a:extLst>
              <a:ext uri="{FF2B5EF4-FFF2-40B4-BE49-F238E27FC236}">
                <a16:creationId xmlns:a16="http://schemas.microsoft.com/office/drawing/2014/main" id="{C930785C-3E59-6D4B-9880-2DE0C593892E}"/>
              </a:ext>
            </a:extLst>
          </p:cNvPr>
          <p:cNvSpPr txBox="1"/>
          <p:nvPr/>
        </p:nvSpPr>
        <p:spPr>
          <a:xfrm>
            <a:off x="1671140" y="281452"/>
            <a:ext cx="8849712" cy="461665"/>
          </a:xfrm>
          <a:prstGeom prst="rect">
            <a:avLst/>
          </a:prstGeom>
          <a:noFill/>
        </p:spPr>
        <p:txBody>
          <a:bodyPr wrap="square" rtlCol="0">
            <a:spAutoFit/>
          </a:bodyPr>
          <a:lstStyle/>
          <a:p>
            <a:pPr algn="ctr"/>
            <a:r>
              <a:rPr lang="en-US" sz="1200" dirty="0"/>
              <a:t>Repeat the process shown on the previous slide on the ground wire end. It’s recommended that the super glue be allowed to dry before continuing as it is easy to get on one’s hands.</a:t>
            </a:r>
          </a:p>
        </p:txBody>
      </p:sp>
    </p:spTree>
    <p:extLst>
      <p:ext uri="{BB962C8B-B14F-4D97-AF65-F5344CB8AC3E}">
        <p14:creationId xmlns:p14="http://schemas.microsoft.com/office/powerpoint/2010/main" val="11813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FEA63-E309-B744-B511-69C071400A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8023" y="822497"/>
            <a:ext cx="4406728" cy="5875637"/>
          </a:xfrm>
          <a:prstGeom prst="rect">
            <a:avLst/>
          </a:prstGeom>
        </p:spPr>
      </p:pic>
      <p:pic>
        <p:nvPicPr>
          <p:cNvPr id="5" name="Picture 4">
            <a:extLst>
              <a:ext uri="{FF2B5EF4-FFF2-40B4-BE49-F238E27FC236}">
                <a16:creationId xmlns:a16="http://schemas.microsoft.com/office/drawing/2014/main" id="{8C2F9B81-38D0-1049-BBE4-16B1EF8769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7248" y="822496"/>
            <a:ext cx="4406729" cy="5875639"/>
          </a:xfrm>
          <a:prstGeom prst="rect">
            <a:avLst/>
          </a:prstGeom>
        </p:spPr>
      </p:pic>
      <p:sp>
        <p:nvSpPr>
          <p:cNvPr id="4" name="TextBox 3">
            <a:extLst>
              <a:ext uri="{FF2B5EF4-FFF2-40B4-BE49-F238E27FC236}">
                <a16:creationId xmlns:a16="http://schemas.microsoft.com/office/drawing/2014/main" id="{C41D0715-A0F9-0947-A4C8-E617D2B82C82}"/>
              </a:ext>
            </a:extLst>
          </p:cNvPr>
          <p:cNvSpPr txBox="1"/>
          <p:nvPr/>
        </p:nvSpPr>
        <p:spPr>
          <a:xfrm>
            <a:off x="1418896" y="663487"/>
            <a:ext cx="9354207" cy="461665"/>
          </a:xfrm>
          <a:prstGeom prst="rect">
            <a:avLst/>
          </a:prstGeom>
          <a:noFill/>
        </p:spPr>
        <p:txBody>
          <a:bodyPr wrap="square" rtlCol="0">
            <a:spAutoFit/>
          </a:bodyPr>
          <a:lstStyle/>
          <a:p>
            <a:pPr algn="ctr"/>
            <a:r>
              <a:rPr lang="en-US" sz="1200" dirty="0"/>
              <a:t>Taking the magnet end of the harness, place the D-sub shell stop into the bottom of the D-sub shell as shown. Put the 15 pin male D-sub connector into the bottom of the shell as well.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AC50B-3BDF-A94A-9DFF-55D7DDB3BE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0856" y="923411"/>
            <a:ext cx="4246091" cy="5661454"/>
          </a:xfrm>
          <a:prstGeom prst="rect">
            <a:avLst/>
          </a:prstGeom>
        </p:spPr>
      </p:pic>
      <p:pic>
        <p:nvPicPr>
          <p:cNvPr id="6" name="Picture 5">
            <a:extLst>
              <a:ext uri="{FF2B5EF4-FFF2-40B4-BE49-F238E27FC236}">
                <a16:creationId xmlns:a16="http://schemas.microsoft.com/office/drawing/2014/main" id="{C1D10027-B4FC-2F43-A678-2E4E044C9B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75057" y="923411"/>
            <a:ext cx="4246090" cy="5661453"/>
          </a:xfrm>
          <a:prstGeom prst="rect">
            <a:avLst/>
          </a:prstGeom>
        </p:spPr>
      </p:pic>
      <p:sp>
        <p:nvSpPr>
          <p:cNvPr id="4" name="TextBox 3">
            <a:extLst>
              <a:ext uri="{FF2B5EF4-FFF2-40B4-BE49-F238E27FC236}">
                <a16:creationId xmlns:a16="http://schemas.microsoft.com/office/drawing/2014/main" id="{190ECB42-B83D-EA4F-B426-57862748D205}"/>
              </a:ext>
            </a:extLst>
          </p:cNvPr>
          <p:cNvSpPr txBox="1"/>
          <p:nvPr/>
        </p:nvSpPr>
        <p:spPr>
          <a:xfrm>
            <a:off x="1418896" y="749984"/>
            <a:ext cx="9354207" cy="461665"/>
          </a:xfrm>
          <a:prstGeom prst="rect">
            <a:avLst/>
          </a:prstGeom>
          <a:noFill/>
        </p:spPr>
        <p:txBody>
          <a:bodyPr wrap="square" rtlCol="0">
            <a:spAutoFit/>
          </a:bodyPr>
          <a:lstStyle/>
          <a:p>
            <a:pPr algn="ctr"/>
            <a:r>
              <a:rPr lang="en-US" sz="1200" dirty="0"/>
              <a:t>Untwist and straighten the red and black twisted pair. Position them as shown on the right and trim them so they end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syringe&#10;&#10;Description automatically generated with low confidence">
            <a:extLst>
              <a:ext uri="{FF2B5EF4-FFF2-40B4-BE49-F238E27FC236}">
                <a16:creationId xmlns:a16="http://schemas.microsoft.com/office/drawing/2014/main" id="{6D1533A3-BF42-0747-9649-90BEB36C41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43140" y="1247201"/>
            <a:ext cx="4579723" cy="6106297"/>
          </a:xfrm>
          <a:prstGeom prst="rect">
            <a:avLst/>
          </a:prstGeom>
        </p:spPr>
      </p:pic>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3"/>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7C20C8-1BFA-764F-8625-B6FAA8627997}"/>
              </a:ext>
            </a:extLst>
          </p:cNvPr>
          <p:cNvSpPr/>
          <p:nvPr/>
        </p:nvSpPr>
        <p:spPr>
          <a:xfrm>
            <a:off x="8003455"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D6FD34-B9B8-B849-8737-F62F5D2D90FA}"/>
              </a:ext>
            </a:extLst>
          </p:cNvPr>
          <p:cNvSpPr txBox="1"/>
          <p:nvPr/>
        </p:nvSpPr>
        <p:spPr>
          <a:xfrm>
            <a:off x="684426" y="1121888"/>
            <a:ext cx="5697150" cy="646331"/>
          </a:xfrm>
          <a:prstGeom prst="rect">
            <a:avLst/>
          </a:prstGeom>
          <a:noFill/>
        </p:spPr>
        <p:txBody>
          <a:bodyPr wrap="square" rtlCol="0">
            <a:spAutoFit/>
          </a:bodyPr>
          <a:lstStyle/>
          <a:p>
            <a:pPr algn="ctr"/>
            <a:r>
              <a:rPr lang="en-US" sz="1200" dirty="0"/>
              <a:t>Strip about 2mm off the red wire. The D-sub crimper will be used for all the upcoming crimping; however, be sure to use the appropriate setting for the wire size. For the black and red wire, use the 20-24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59332-5987-7B4F-8E13-B6EA0BBF049A}"/>
              </a:ext>
            </a:extLst>
          </p:cNvPr>
          <p:cNvPicPr>
            <a:picLocks noChangeAspect="1"/>
          </p:cNvPicPr>
          <p:nvPr/>
        </p:nvPicPr>
        <p:blipFill>
          <a:blip r:embed="rId2"/>
          <a:stretch>
            <a:fillRect/>
          </a:stretch>
        </p:blipFill>
        <p:spPr>
          <a:xfrm>
            <a:off x="0" y="0"/>
            <a:ext cx="5143500" cy="6858000"/>
          </a:xfrm>
          <a:prstGeom prst="rect">
            <a:avLst/>
          </a:prstGeom>
        </p:spPr>
      </p:pic>
      <p:cxnSp>
        <p:nvCxnSpPr>
          <p:cNvPr id="4" name="Straight Arrow Connector 3">
            <a:extLst>
              <a:ext uri="{FF2B5EF4-FFF2-40B4-BE49-F238E27FC236}">
                <a16:creationId xmlns:a16="http://schemas.microsoft.com/office/drawing/2014/main" id="{283D9D32-D8C7-6240-8658-E8E6EA1E3C6F}"/>
              </a:ext>
            </a:extLst>
          </p:cNvPr>
          <p:cNvCxnSpPr>
            <a:cxnSpLocks/>
          </p:cNvCxnSpPr>
          <p:nvPr/>
        </p:nvCxnSpPr>
        <p:spPr>
          <a:xfrm flipH="1">
            <a:off x="2654854" y="3304745"/>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181307B-F998-CB43-B2B4-A15EB84410BB}"/>
              </a:ext>
            </a:extLst>
          </p:cNvPr>
          <p:cNvCxnSpPr>
            <a:cxnSpLocks/>
          </p:cNvCxnSpPr>
          <p:nvPr/>
        </p:nvCxnSpPr>
        <p:spPr>
          <a:xfrm flipH="1" flipV="1">
            <a:off x="2665364" y="402809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4707CA-1478-FB4F-ACF5-261AC35BB1B4}"/>
              </a:ext>
            </a:extLst>
          </p:cNvPr>
          <p:cNvSpPr txBox="1"/>
          <p:nvPr/>
        </p:nvSpPr>
        <p:spPr>
          <a:xfrm>
            <a:off x="2881524" y="449863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7" name="TextBox 6">
            <a:extLst>
              <a:ext uri="{FF2B5EF4-FFF2-40B4-BE49-F238E27FC236}">
                <a16:creationId xmlns:a16="http://schemas.microsoft.com/office/drawing/2014/main" id="{0412EC48-F08A-984C-AC8D-04D414CE7D76}"/>
              </a:ext>
            </a:extLst>
          </p:cNvPr>
          <p:cNvSpPr txBox="1"/>
          <p:nvPr/>
        </p:nvSpPr>
        <p:spPr>
          <a:xfrm>
            <a:off x="2721832" y="3048210"/>
            <a:ext cx="1745414" cy="276999"/>
          </a:xfrm>
          <a:prstGeom prst="rect">
            <a:avLst/>
          </a:prstGeom>
          <a:noFill/>
        </p:spPr>
        <p:txBody>
          <a:bodyPr wrap="none" rtlCol="0">
            <a:spAutoFit/>
          </a:bodyPr>
          <a:lstStyle/>
          <a:p>
            <a:r>
              <a:rPr lang="en-US" sz="1200" dirty="0">
                <a:solidFill>
                  <a:srgbClr val="FF0000"/>
                </a:solidFill>
              </a:rPr>
              <a:t>Exposed wire just visible</a:t>
            </a:r>
          </a:p>
        </p:txBody>
      </p:sp>
      <p:sp>
        <p:nvSpPr>
          <p:cNvPr id="8" name="TextBox 7">
            <a:extLst>
              <a:ext uri="{FF2B5EF4-FFF2-40B4-BE49-F238E27FC236}">
                <a16:creationId xmlns:a16="http://schemas.microsoft.com/office/drawing/2014/main" id="{FBE2C4FA-CFC8-8B40-93EC-96BD12816515}"/>
              </a:ext>
            </a:extLst>
          </p:cNvPr>
          <p:cNvSpPr txBox="1"/>
          <p:nvPr/>
        </p:nvSpPr>
        <p:spPr>
          <a:xfrm>
            <a:off x="6096000" y="3052379"/>
            <a:ext cx="4971394" cy="646331"/>
          </a:xfrm>
          <a:prstGeom prst="rect">
            <a:avLst/>
          </a:prstGeom>
          <a:noFill/>
        </p:spPr>
        <p:txBody>
          <a:bodyPr wrap="square" rtlCol="0">
            <a:spAutoFit/>
          </a:bodyPr>
          <a:lstStyle/>
          <a:p>
            <a:pPr algn="ctr"/>
            <a:r>
              <a:rPr lang="en-US" sz="1200" dirty="0"/>
              <a:t>Crimp on a 20-24 D-sub pin onto the red wire. It should be crimped such that the isolation is held by the first grip but not the second. A bit of exposed wire should also be peaking out of the top of the second grip.</a:t>
            </a:r>
          </a:p>
        </p:txBody>
      </p:sp>
    </p:spTree>
    <p:extLst>
      <p:ext uri="{BB962C8B-B14F-4D97-AF65-F5344CB8AC3E}">
        <p14:creationId xmlns:p14="http://schemas.microsoft.com/office/powerpoint/2010/main" val="3128286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evice&#10;&#10;Description automatically generated">
            <a:extLst>
              <a:ext uri="{FF2B5EF4-FFF2-40B4-BE49-F238E27FC236}">
                <a16:creationId xmlns:a16="http://schemas.microsoft.com/office/drawing/2014/main" id="{30585779-511F-3D47-9C54-8BB9DB100D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9446" y="934426"/>
            <a:ext cx="4309419" cy="5745892"/>
          </a:xfrm>
          <a:prstGeom prst="rect">
            <a:avLst/>
          </a:prstGeom>
        </p:spPr>
      </p:pic>
      <p:pic>
        <p:nvPicPr>
          <p:cNvPr id="7" name="Picture 6">
            <a:extLst>
              <a:ext uri="{FF2B5EF4-FFF2-40B4-BE49-F238E27FC236}">
                <a16:creationId xmlns:a16="http://schemas.microsoft.com/office/drawing/2014/main" id="{0D0DDD2C-9771-B647-9081-5E332070A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137" y="934426"/>
            <a:ext cx="4309419" cy="5745892"/>
          </a:xfrm>
          <a:prstGeom prst="rect">
            <a:avLst/>
          </a:prstGeom>
        </p:spPr>
      </p:pic>
      <p:sp>
        <p:nvSpPr>
          <p:cNvPr id="4" name="TextBox 3">
            <a:extLst>
              <a:ext uri="{FF2B5EF4-FFF2-40B4-BE49-F238E27FC236}">
                <a16:creationId xmlns:a16="http://schemas.microsoft.com/office/drawing/2014/main" id="{2906CD10-32EF-404A-A9C4-EF010F2FF6B1}"/>
              </a:ext>
            </a:extLst>
          </p:cNvPr>
          <p:cNvSpPr txBox="1"/>
          <p:nvPr/>
        </p:nvSpPr>
        <p:spPr>
          <a:xfrm>
            <a:off x="2070538" y="298011"/>
            <a:ext cx="8050924" cy="461665"/>
          </a:xfrm>
          <a:prstGeom prst="rect">
            <a:avLst/>
          </a:prstGeom>
          <a:noFill/>
        </p:spPr>
        <p:txBody>
          <a:bodyPr wrap="square" rtlCol="0">
            <a:spAutoFit/>
          </a:bodyPr>
          <a:lstStyle/>
          <a:p>
            <a:pPr algn="ctr"/>
            <a:r>
              <a:rPr lang="en-US" sz="1200" dirty="0"/>
              <a:t>Insert the the red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7249E86E-F4D1-CD4B-B820-8632970AB5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5828" y="775370"/>
            <a:ext cx="4486019" cy="5981359"/>
          </a:xfrm>
          <a:prstGeom prst="rect">
            <a:avLst/>
          </a:prstGeom>
        </p:spPr>
      </p:pic>
      <p:pic>
        <p:nvPicPr>
          <p:cNvPr id="5" name="Picture 4">
            <a:extLst>
              <a:ext uri="{FF2B5EF4-FFF2-40B4-BE49-F238E27FC236}">
                <a16:creationId xmlns:a16="http://schemas.microsoft.com/office/drawing/2014/main" id="{1FF62250-5434-EE42-BC48-764E603663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155" y="775370"/>
            <a:ext cx="4486019" cy="5981359"/>
          </a:xfrm>
          <a:prstGeom prst="rect">
            <a:avLst/>
          </a:prstGeom>
        </p:spPr>
      </p:pic>
      <p:sp>
        <p:nvSpPr>
          <p:cNvPr id="4" name="TextBox 3">
            <a:extLst>
              <a:ext uri="{FF2B5EF4-FFF2-40B4-BE49-F238E27FC236}">
                <a16:creationId xmlns:a16="http://schemas.microsoft.com/office/drawing/2014/main" id="{D210D870-E6A1-8B4E-A6FB-91188FCD1444}"/>
              </a:ext>
            </a:extLst>
          </p:cNvPr>
          <p:cNvSpPr txBox="1"/>
          <p:nvPr/>
        </p:nvSpPr>
        <p:spPr>
          <a:xfrm>
            <a:off x="3226676" y="265781"/>
            <a:ext cx="5738648" cy="276999"/>
          </a:xfrm>
          <a:prstGeom prst="rect">
            <a:avLst/>
          </a:prstGeom>
          <a:noFill/>
        </p:spPr>
        <p:txBody>
          <a:bodyPr wrap="square" rtlCol="0">
            <a:spAutoFit/>
          </a:bodyPr>
          <a:lstStyle/>
          <a:p>
            <a:pPr algn="ctr"/>
            <a:r>
              <a:rPr lang="en-US" sz="1200" dirty="0"/>
              <a:t>Strip, crimp, and insert the black wire as previously exampled by the red wire. </a:t>
            </a:r>
          </a:p>
        </p:txBody>
      </p:sp>
    </p:spTree>
    <p:extLst>
      <p:ext uri="{BB962C8B-B14F-4D97-AF65-F5344CB8AC3E}">
        <p14:creationId xmlns:p14="http://schemas.microsoft.com/office/powerpoint/2010/main" val="3106881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57405-64D9-624B-B4F4-D22638116C82}"/>
              </a:ext>
            </a:extLst>
          </p:cNvPr>
          <p:cNvPicPr>
            <a:picLocks noChangeAspect="1"/>
          </p:cNvPicPr>
          <p:nvPr/>
        </p:nvPicPr>
        <p:blipFill>
          <a:blip r:embed="rId2"/>
          <a:stretch>
            <a:fillRect/>
          </a:stretch>
        </p:blipFill>
        <p:spPr>
          <a:xfrm rot="16200000">
            <a:off x="3365929" y="308501"/>
            <a:ext cx="5460142" cy="7280189"/>
          </a:xfrm>
          <a:prstGeom prst="rect">
            <a:avLst/>
          </a:prstGeom>
        </p:spPr>
      </p:pic>
      <p:sp>
        <p:nvSpPr>
          <p:cNvPr id="4" name="TextBox 3">
            <a:extLst>
              <a:ext uri="{FF2B5EF4-FFF2-40B4-BE49-F238E27FC236}">
                <a16:creationId xmlns:a16="http://schemas.microsoft.com/office/drawing/2014/main" id="{19E6E145-7B76-0E42-8CFA-B7DFF445F2B4}"/>
              </a:ext>
            </a:extLst>
          </p:cNvPr>
          <p:cNvSpPr txBox="1"/>
          <p:nvPr/>
        </p:nvSpPr>
        <p:spPr>
          <a:xfrm>
            <a:off x="1418896" y="528855"/>
            <a:ext cx="9354207" cy="276999"/>
          </a:xfrm>
          <a:prstGeom prst="rect">
            <a:avLst/>
          </a:prstGeom>
          <a:noFill/>
        </p:spPr>
        <p:txBody>
          <a:bodyPr wrap="square" rtlCol="0">
            <a:spAutoFit/>
          </a:bodyPr>
          <a:lstStyle/>
          <a:p>
            <a:pPr algn="ctr"/>
            <a:r>
              <a:rPr lang="en-US" sz="1200" dirty="0"/>
              <a:t>Untwist and straighten the orange and yellow twisted pair. </a:t>
            </a:r>
          </a:p>
        </p:txBody>
      </p:sp>
    </p:spTree>
    <p:extLst>
      <p:ext uri="{BB962C8B-B14F-4D97-AF65-F5344CB8AC3E}">
        <p14:creationId xmlns:p14="http://schemas.microsoft.com/office/powerpoint/2010/main" val="2099988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rojector&#10;&#10;Description automatically generated">
            <a:extLst>
              <a:ext uri="{FF2B5EF4-FFF2-40B4-BE49-F238E27FC236}">
                <a16:creationId xmlns:a16="http://schemas.microsoft.com/office/drawing/2014/main" id="{B09A3555-B4DA-3849-87A9-EE5191A31B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5682" y="871925"/>
            <a:ext cx="4332584" cy="5776779"/>
          </a:xfrm>
          <a:prstGeom prst="rect">
            <a:avLst/>
          </a:prstGeom>
        </p:spPr>
      </p:pic>
      <p:pic>
        <p:nvPicPr>
          <p:cNvPr id="5" name="Picture 4">
            <a:extLst>
              <a:ext uri="{FF2B5EF4-FFF2-40B4-BE49-F238E27FC236}">
                <a16:creationId xmlns:a16="http://schemas.microsoft.com/office/drawing/2014/main" id="{28574102-5783-B343-9068-E620020C6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3732" y="871923"/>
            <a:ext cx="4332586" cy="5776781"/>
          </a:xfrm>
          <a:prstGeom prst="rect">
            <a:avLst/>
          </a:prstGeom>
        </p:spPr>
      </p:pic>
      <p:sp>
        <p:nvSpPr>
          <p:cNvPr id="4" name="TextBox 3">
            <a:extLst>
              <a:ext uri="{FF2B5EF4-FFF2-40B4-BE49-F238E27FC236}">
                <a16:creationId xmlns:a16="http://schemas.microsoft.com/office/drawing/2014/main" id="{A4482722-95F5-054C-9DEF-4BB5CE823ACC}"/>
              </a:ext>
            </a:extLst>
          </p:cNvPr>
          <p:cNvSpPr txBox="1"/>
          <p:nvPr/>
        </p:nvSpPr>
        <p:spPr>
          <a:xfrm>
            <a:off x="1418896" y="700560"/>
            <a:ext cx="9354207" cy="461665"/>
          </a:xfrm>
          <a:prstGeom prst="rect">
            <a:avLst/>
          </a:prstGeom>
          <a:noFill/>
        </p:spPr>
        <p:txBody>
          <a:bodyPr wrap="square" rtlCol="0">
            <a:spAutoFit/>
          </a:bodyPr>
          <a:lstStyle/>
          <a:p>
            <a:pPr algn="ctr"/>
            <a:r>
              <a:rPr lang="en-US" sz="1200" dirty="0"/>
              <a:t>Position the yellow and orange wires as shown in the photo on the left and trim them so they end midway through the black part of the connector. Strip, crimp and insert them. However, be sure to use to 24-28 </a:t>
            </a:r>
            <a:r>
              <a:rPr lang="en-US" sz="1200" dirty="0" err="1"/>
              <a:t>awg</a:t>
            </a:r>
            <a:r>
              <a:rPr lang="en-US" sz="1200" dirty="0"/>
              <a:t> pins and crimper setting this time.</a:t>
            </a:r>
          </a:p>
        </p:txBody>
      </p:sp>
    </p:spTree>
    <p:extLst>
      <p:ext uri="{BB962C8B-B14F-4D97-AF65-F5344CB8AC3E}">
        <p14:creationId xmlns:p14="http://schemas.microsoft.com/office/powerpoint/2010/main" val="408508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B95DA5-AC77-4F4C-B8BD-679DBC31D4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7590" y="1319082"/>
            <a:ext cx="4281617" cy="5708823"/>
          </a:xfrm>
          <a:prstGeom prst="rect">
            <a:avLst/>
          </a:prstGeom>
        </p:spPr>
      </p:pic>
      <p:pic>
        <p:nvPicPr>
          <p:cNvPr id="6" name="Picture 5">
            <a:extLst>
              <a:ext uri="{FF2B5EF4-FFF2-40B4-BE49-F238E27FC236}">
                <a16:creationId xmlns:a16="http://schemas.microsoft.com/office/drawing/2014/main" id="{6B2D9298-C77A-B147-A40F-59BEEB1C5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99867" y="1319083"/>
            <a:ext cx="4281616" cy="5708822"/>
          </a:xfrm>
          <a:prstGeom prst="rect">
            <a:avLst/>
          </a:prstGeom>
        </p:spPr>
      </p:pic>
      <p:sp>
        <p:nvSpPr>
          <p:cNvPr id="5" name="TextBox 4">
            <a:extLst>
              <a:ext uri="{FF2B5EF4-FFF2-40B4-BE49-F238E27FC236}">
                <a16:creationId xmlns:a16="http://schemas.microsoft.com/office/drawing/2014/main" id="{506DED68-9E39-1647-8FFE-208BD203DAFC}"/>
              </a:ext>
            </a:extLst>
          </p:cNvPr>
          <p:cNvSpPr txBox="1"/>
          <p:nvPr/>
        </p:nvSpPr>
        <p:spPr>
          <a:xfrm>
            <a:off x="1418896" y="907227"/>
            <a:ext cx="9354207" cy="461665"/>
          </a:xfrm>
          <a:prstGeom prst="rect">
            <a:avLst/>
          </a:prstGeom>
          <a:noFill/>
        </p:spPr>
        <p:txBody>
          <a:bodyPr wrap="square" rtlCol="0">
            <a:spAutoFit/>
          </a:bodyPr>
          <a:lstStyle/>
          <a:p>
            <a:pPr algn="ctr"/>
            <a:r>
              <a:rPr lang="en-US" sz="1200" dirty="0"/>
              <a:t>Untwist and straighten the brown and violet twisted pair. Position them as shown in the photo on the right and trim them so they end midway through the black part of the connector.</a:t>
            </a:r>
          </a:p>
        </p:txBody>
      </p:sp>
    </p:spTree>
    <p:extLst>
      <p:ext uri="{BB962C8B-B14F-4D97-AF65-F5344CB8AC3E}">
        <p14:creationId xmlns:p14="http://schemas.microsoft.com/office/powerpoint/2010/main" val="268153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62683-6376-9D48-AE68-6975705028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8312" y="1037965"/>
            <a:ext cx="4077731" cy="5436974"/>
          </a:xfrm>
          <a:prstGeom prst="rect">
            <a:avLst/>
          </a:prstGeom>
        </p:spPr>
      </p:pic>
      <p:pic>
        <p:nvPicPr>
          <p:cNvPr id="53" name="Picture 52">
            <a:extLst>
              <a:ext uri="{FF2B5EF4-FFF2-40B4-BE49-F238E27FC236}">
                <a16:creationId xmlns:a16="http://schemas.microsoft.com/office/drawing/2014/main" id="{F889E5F4-8973-F44F-BD18-7D08655843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5957" y="1037966"/>
            <a:ext cx="4077730" cy="5436973"/>
          </a:xfrm>
          <a:prstGeom prst="rect">
            <a:avLst/>
          </a:prstGeom>
        </p:spPr>
      </p:pic>
      <p:sp>
        <p:nvSpPr>
          <p:cNvPr id="5" name="TextBox 4">
            <a:extLst>
              <a:ext uri="{FF2B5EF4-FFF2-40B4-BE49-F238E27FC236}">
                <a16:creationId xmlns:a16="http://schemas.microsoft.com/office/drawing/2014/main" id="{2261A893-FBAA-1040-9492-3921F8A2840B}"/>
              </a:ext>
            </a:extLst>
          </p:cNvPr>
          <p:cNvSpPr txBox="1"/>
          <p:nvPr/>
        </p:nvSpPr>
        <p:spPr>
          <a:xfrm>
            <a:off x="2380593" y="383061"/>
            <a:ext cx="7430814" cy="646331"/>
          </a:xfrm>
          <a:prstGeom prst="rect">
            <a:avLst/>
          </a:prstGeom>
          <a:noFill/>
        </p:spPr>
        <p:txBody>
          <a:bodyPr wrap="square" rtlCol="0">
            <a:spAutoFit/>
          </a:bodyPr>
          <a:lstStyle/>
          <a:p>
            <a:pPr algn="ctr"/>
            <a:r>
              <a:rPr lang="en-US" sz="1200" dirty="0"/>
              <a:t>Strip, crimp, and insert the brown and violet wires. Again, use the 24-28 </a:t>
            </a:r>
            <a:r>
              <a:rPr lang="en-US" sz="1200" dirty="0" err="1"/>
              <a:t>awg</a:t>
            </a:r>
            <a:r>
              <a:rPr lang="en-US" sz="1200" dirty="0"/>
              <a:t> pins and crimper setting. Place the top of the D-sub shell onto the bottom and put the connector screws and washers in.</a:t>
            </a:r>
          </a:p>
          <a:p>
            <a:pPr algn="ctr"/>
            <a:endParaRPr lang="en-US" sz="1200" dirty="0"/>
          </a:p>
        </p:txBody>
      </p:sp>
    </p:spTree>
    <p:extLst>
      <p:ext uri="{BB962C8B-B14F-4D97-AF65-F5344CB8AC3E}">
        <p14:creationId xmlns:p14="http://schemas.microsoft.com/office/powerpoint/2010/main" val="333163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tapler&#10;&#10;Description automatically generated">
            <a:extLst>
              <a:ext uri="{FF2B5EF4-FFF2-40B4-BE49-F238E27FC236}">
                <a16:creationId xmlns:a16="http://schemas.microsoft.com/office/drawing/2014/main" id="{7F76227A-39E9-2F4D-9902-8D13E8759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57788" y="1252921"/>
            <a:ext cx="4048385" cy="5397847"/>
          </a:xfrm>
          <a:prstGeom prst="rect">
            <a:avLst/>
          </a:prstGeom>
        </p:spPr>
      </p:pic>
      <p:pic>
        <p:nvPicPr>
          <p:cNvPr id="6" name="Picture 5">
            <a:extLst>
              <a:ext uri="{FF2B5EF4-FFF2-40B4-BE49-F238E27FC236}">
                <a16:creationId xmlns:a16="http://schemas.microsoft.com/office/drawing/2014/main" id="{51980002-AAE6-AE45-969F-6CC00F37CE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85830" y="1252924"/>
            <a:ext cx="4048383" cy="5397844"/>
          </a:xfrm>
          <a:prstGeom prst="rect">
            <a:avLst/>
          </a:prstGeom>
        </p:spPr>
      </p:pic>
      <p:sp>
        <p:nvSpPr>
          <p:cNvPr id="4" name="TextBox 3">
            <a:extLst>
              <a:ext uri="{FF2B5EF4-FFF2-40B4-BE49-F238E27FC236}">
                <a16:creationId xmlns:a16="http://schemas.microsoft.com/office/drawing/2014/main" id="{C37BB04C-8AB7-D942-85D2-FA5B7E76CD2C}"/>
              </a:ext>
            </a:extLst>
          </p:cNvPr>
          <p:cNvSpPr txBox="1"/>
          <p:nvPr/>
        </p:nvSpPr>
        <p:spPr>
          <a:xfrm>
            <a:off x="1416269" y="881962"/>
            <a:ext cx="9359462" cy="276999"/>
          </a:xfrm>
          <a:prstGeom prst="rect">
            <a:avLst/>
          </a:prstGeom>
          <a:noFill/>
        </p:spPr>
        <p:txBody>
          <a:bodyPr wrap="square" rtlCol="0">
            <a:spAutoFit/>
          </a:bodyPr>
          <a:lstStyle/>
          <a:p>
            <a:pPr algn="ctr"/>
            <a:r>
              <a:rPr lang="en-US" sz="1200" dirty="0"/>
              <a:t>Close the D-sub shell using the screws and nuts. Repeat slides 32-42 on the other end of the harness. The ends should be identical when complete.</a:t>
            </a:r>
          </a:p>
        </p:txBody>
      </p:sp>
    </p:spTree>
    <p:extLst>
      <p:ext uri="{BB962C8B-B14F-4D97-AF65-F5344CB8AC3E}">
        <p14:creationId xmlns:p14="http://schemas.microsoft.com/office/powerpoint/2010/main" val="20192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rty&#10;&#10;Description automatically generated">
            <a:extLst>
              <a:ext uri="{FF2B5EF4-FFF2-40B4-BE49-F238E27FC236}">
                <a16:creationId xmlns:a16="http://schemas.microsoft.com/office/drawing/2014/main" id="{A0427AC7-95B9-3943-9C03-5F7E32591EF5}"/>
              </a:ext>
            </a:extLst>
          </p:cNvPr>
          <p:cNvPicPr>
            <a:picLocks noChangeAspect="1"/>
          </p:cNvPicPr>
          <p:nvPr/>
        </p:nvPicPr>
        <p:blipFill>
          <a:blip r:embed="rId2"/>
          <a:stretch>
            <a:fillRect/>
          </a:stretch>
        </p:blipFill>
        <p:spPr>
          <a:xfrm rot="16200000">
            <a:off x="3233111" y="2143"/>
            <a:ext cx="5725778" cy="7634371"/>
          </a:xfrm>
          <a:prstGeom prst="rect">
            <a:avLst/>
          </a:prstGeom>
        </p:spPr>
      </p:pic>
      <p:sp>
        <p:nvSpPr>
          <p:cNvPr id="4" name="TextBox 3">
            <a:extLst>
              <a:ext uri="{FF2B5EF4-FFF2-40B4-BE49-F238E27FC236}">
                <a16:creationId xmlns:a16="http://schemas.microsoft.com/office/drawing/2014/main" id="{842A65C7-61CF-DB43-B991-E8A007791A75}"/>
              </a:ext>
            </a:extLst>
          </p:cNvPr>
          <p:cNvSpPr txBox="1"/>
          <p:nvPr/>
        </p:nvSpPr>
        <p:spPr>
          <a:xfrm>
            <a:off x="3645459" y="442196"/>
            <a:ext cx="4901081"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 floor&#10;&#10;Description automatically generated">
            <a:extLst>
              <a:ext uri="{FF2B5EF4-FFF2-40B4-BE49-F238E27FC236}">
                <a16:creationId xmlns:a16="http://schemas.microsoft.com/office/drawing/2014/main" id="{A07D7A98-7135-B943-8684-AF06D7AE8D8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505CB1FD-7760-8A4C-BC76-FA058BFCADF6}"/>
              </a:ext>
            </a:extLst>
          </p:cNvPr>
          <p:cNvSpPr txBox="1"/>
          <p:nvPr/>
        </p:nvSpPr>
        <p:spPr>
          <a:xfrm>
            <a:off x="6096000" y="3198167"/>
            <a:ext cx="4261945" cy="461665"/>
          </a:xfrm>
          <a:prstGeom prst="rect">
            <a:avLst/>
          </a:prstGeom>
          <a:noFill/>
        </p:spPr>
        <p:txBody>
          <a:bodyPr wrap="square" rtlCol="0">
            <a:spAutoFit/>
          </a:bodyPr>
          <a:lstStyle/>
          <a:p>
            <a:pPr algn="ctr"/>
            <a:r>
              <a:rPr lang="en-US" sz="1200" dirty="0"/>
              <a:t>Measure out and cut 28 inches of brown, violet, yellow, and orange 28 </a:t>
            </a:r>
            <a:r>
              <a:rPr lang="en-US" sz="1200" dirty="0" err="1"/>
              <a:t>awg</a:t>
            </a:r>
            <a:r>
              <a:rPr lang="en-US" sz="1200" dirty="0"/>
              <a:t> wire as well as </a:t>
            </a:r>
            <a:r>
              <a:rPr lang="en-US" sz="1200" dirty="0" err="1"/>
              <a:t>balck</a:t>
            </a:r>
            <a:r>
              <a:rPr lang="en-US" sz="1200" dirty="0"/>
              <a:t> and red 20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 floor, yellow&#10;&#10;Description automatically generated">
            <a:extLst>
              <a:ext uri="{FF2B5EF4-FFF2-40B4-BE49-F238E27FC236}">
                <a16:creationId xmlns:a16="http://schemas.microsoft.com/office/drawing/2014/main" id="{A4C55897-9FAA-0545-B2FB-3AA7B89BD5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42487" y="691978"/>
            <a:ext cx="4253813" cy="5671751"/>
          </a:xfrm>
          <a:prstGeom prst="rect">
            <a:avLst/>
          </a:prstGeom>
        </p:spPr>
      </p:pic>
      <p:pic>
        <p:nvPicPr>
          <p:cNvPr id="6" name="Picture 5">
            <a:extLst>
              <a:ext uri="{FF2B5EF4-FFF2-40B4-BE49-F238E27FC236}">
                <a16:creationId xmlns:a16="http://schemas.microsoft.com/office/drawing/2014/main" id="{286D700D-5960-334E-9E9F-16DBB4976B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357700" y="1029731"/>
            <a:ext cx="4571998" cy="6095997"/>
          </a:xfrm>
          <a:prstGeom prst="rect">
            <a:avLst/>
          </a:prstGeom>
        </p:spPr>
      </p:pic>
      <p:sp>
        <p:nvSpPr>
          <p:cNvPr id="4" name="TextBox 3">
            <a:extLst>
              <a:ext uri="{FF2B5EF4-FFF2-40B4-BE49-F238E27FC236}">
                <a16:creationId xmlns:a16="http://schemas.microsoft.com/office/drawing/2014/main" id="{0F846BF0-6304-FC4B-806A-93959A10D089}"/>
              </a:ext>
            </a:extLst>
          </p:cNvPr>
          <p:cNvSpPr txBox="1"/>
          <p:nvPr/>
        </p:nvSpPr>
        <p:spPr>
          <a:xfrm>
            <a:off x="436876" y="691978"/>
            <a:ext cx="6413645" cy="830997"/>
          </a:xfrm>
          <a:prstGeom prst="rect">
            <a:avLst/>
          </a:prstGeom>
          <a:noFill/>
        </p:spPr>
        <p:txBody>
          <a:bodyPr wrap="square" rtlCol="0">
            <a:spAutoFit/>
          </a:bodyPr>
          <a:lstStyle/>
          <a:p>
            <a:pPr algn="ctr"/>
            <a:r>
              <a:rPr lang="en-US" sz="1200" dirty="0"/>
              <a:t>To make the twisted pairs, line the vise with masking tape. Put one end of the brown and violet wires into the drill. Run the drill till the wires are sufficiently twisted (for reference see the next slide). Repeat with the black, red, yellow, and orange wires to make a red/black twisted pair and a yellow/orange twisted pair.</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B17D5C17-16AD-4243-9869-69CBEA13688E}"/>
              </a:ext>
            </a:extLst>
          </p:cNvPr>
          <p:cNvPicPr>
            <a:picLocks noChangeAspect="1"/>
          </p:cNvPicPr>
          <p:nvPr/>
        </p:nvPicPr>
        <p:blipFill>
          <a:blip r:embed="rId2"/>
          <a:stretch>
            <a:fillRect/>
          </a:stretch>
        </p:blipFill>
        <p:spPr>
          <a:xfrm rot="16200000">
            <a:off x="3151231" y="-165903"/>
            <a:ext cx="5889538" cy="7852717"/>
          </a:xfrm>
          <a:prstGeom prst="rect">
            <a:avLst/>
          </a:prstGeom>
        </p:spPr>
      </p:pic>
      <p:sp>
        <p:nvSpPr>
          <p:cNvPr id="4" name="TextBox 3">
            <a:extLst>
              <a:ext uri="{FF2B5EF4-FFF2-40B4-BE49-F238E27FC236}">
                <a16:creationId xmlns:a16="http://schemas.microsoft.com/office/drawing/2014/main" id="{9A75AE18-45E4-0D4C-B676-086AF72AB813}"/>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23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0BE6C-E347-274F-9EE7-BFBCEA78B0F4}"/>
              </a:ext>
            </a:extLst>
          </p:cNvPr>
          <p:cNvPicPr>
            <a:picLocks noChangeAspect="1"/>
          </p:cNvPicPr>
          <p:nvPr/>
        </p:nvPicPr>
        <p:blipFill>
          <a:blip r:embed="rId2"/>
          <a:stretch>
            <a:fillRect/>
          </a:stretch>
        </p:blipFill>
        <p:spPr>
          <a:xfrm>
            <a:off x="280086" y="216243"/>
            <a:ext cx="4819136" cy="6425514"/>
          </a:xfrm>
          <a:prstGeom prst="rect">
            <a:avLst/>
          </a:prstGeom>
        </p:spPr>
      </p:pic>
      <p:pic>
        <p:nvPicPr>
          <p:cNvPr id="3" name="Picture 2" descr="A picture containing broom&#10;&#10;Description automatically generated">
            <a:extLst>
              <a:ext uri="{FF2B5EF4-FFF2-40B4-BE49-F238E27FC236}">
                <a16:creationId xmlns:a16="http://schemas.microsoft.com/office/drawing/2014/main" id="{8382525D-E992-6A4F-BA5C-48CFE8317796}"/>
              </a:ext>
            </a:extLst>
          </p:cNvPr>
          <p:cNvPicPr>
            <a:picLocks noChangeAspect="1"/>
          </p:cNvPicPr>
          <p:nvPr/>
        </p:nvPicPr>
        <p:blipFill>
          <a:blip r:embed="rId3"/>
          <a:stretch>
            <a:fillRect/>
          </a:stretch>
        </p:blipFill>
        <p:spPr>
          <a:xfrm rot="16200000">
            <a:off x="6235529" y="965371"/>
            <a:ext cx="4865473" cy="6487298"/>
          </a:xfrm>
          <a:prstGeom prst="rect">
            <a:avLst/>
          </a:prstGeom>
        </p:spPr>
      </p:pic>
      <p:sp>
        <p:nvSpPr>
          <p:cNvPr id="5" name="TextBox 4">
            <a:extLst>
              <a:ext uri="{FF2B5EF4-FFF2-40B4-BE49-F238E27FC236}">
                <a16:creationId xmlns:a16="http://schemas.microsoft.com/office/drawing/2014/main" id="{842A2FD5-FBD9-6C4D-B1EB-0034B4AC8828}"/>
              </a:ext>
            </a:extLst>
          </p:cNvPr>
          <p:cNvSpPr txBox="1"/>
          <p:nvPr/>
        </p:nvSpPr>
        <p:spPr>
          <a:xfrm>
            <a:off x="6061700" y="1036871"/>
            <a:ext cx="5213130" cy="276999"/>
          </a:xfrm>
          <a:prstGeom prst="rect">
            <a:avLst/>
          </a:prstGeom>
          <a:noFill/>
        </p:spPr>
        <p:txBody>
          <a:bodyPr wrap="square" rtlCol="0">
            <a:spAutoFit/>
          </a:bodyPr>
          <a:lstStyle/>
          <a:p>
            <a:pPr algn="ctr"/>
            <a:r>
              <a:rPr lang="en-US" sz="1200" dirty="0"/>
              <a:t>Measure out 8.5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397A842-4256-5747-BD4B-4EAEE6B73FBA}"/>
              </a:ext>
            </a:extLst>
          </p:cNvPr>
          <p:cNvPicPr>
            <a:picLocks noChangeAspect="1"/>
          </p:cNvPicPr>
          <p:nvPr/>
        </p:nvPicPr>
        <p:blipFill>
          <a:blip r:embed="rId2"/>
          <a:stretch>
            <a:fillRect/>
          </a:stretch>
        </p:blipFill>
        <p:spPr>
          <a:xfrm rot="16200000">
            <a:off x="3155669" y="-145452"/>
            <a:ext cx="5880660" cy="7840881"/>
          </a:xfrm>
          <a:prstGeom prst="rect">
            <a:avLst/>
          </a:prstGeom>
        </p:spPr>
      </p:pic>
      <p:sp>
        <p:nvSpPr>
          <p:cNvPr id="3" name="TextBox 2">
            <a:extLst>
              <a:ext uri="{FF2B5EF4-FFF2-40B4-BE49-F238E27FC236}">
                <a16:creationId xmlns:a16="http://schemas.microsoft.com/office/drawing/2014/main" id="{6F4D1AB8-1EA9-D04A-B2CB-CBE4A89AAA5A}"/>
              </a:ext>
            </a:extLst>
          </p:cNvPr>
          <p:cNvSpPr txBox="1"/>
          <p:nvPr/>
        </p:nvSpPr>
        <p:spPr>
          <a:xfrm>
            <a:off x="1618592" y="365102"/>
            <a:ext cx="8954813" cy="276999"/>
          </a:xfrm>
          <a:prstGeom prst="rect">
            <a:avLst/>
          </a:prstGeom>
          <a:noFill/>
        </p:spPr>
        <p:txBody>
          <a:bodyPr wrap="square" rtlCol="0">
            <a:spAutoFit/>
          </a:bodyPr>
          <a:lstStyle/>
          <a:p>
            <a:pPr algn="ctr"/>
            <a:r>
              <a:rPr lang="en-US" sz="1200" dirty="0"/>
              <a:t>Put the twisted wires into the expanded metal braid. 3 inches of the twisted wires should stick out from the metal braid on one end.</a:t>
            </a:r>
          </a:p>
        </p:txBody>
      </p:sp>
    </p:spTree>
    <p:extLst>
      <p:ext uri="{BB962C8B-B14F-4D97-AF65-F5344CB8AC3E}">
        <p14:creationId xmlns:p14="http://schemas.microsoft.com/office/powerpoint/2010/main" val="134921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2154</TotalTime>
  <Words>1383</Words>
  <Application>Microsoft Macintosh PowerPoint</Application>
  <PresentationFormat>Widescreen</PresentationFormat>
  <Paragraphs>45</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Control Board to Turbo TC110 Cable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58</cp:revision>
  <dcterms:created xsi:type="dcterms:W3CDTF">2021-04-26T17:34:34Z</dcterms:created>
  <dcterms:modified xsi:type="dcterms:W3CDTF">2022-10-26T21:18:53Z</dcterms:modified>
</cp:coreProperties>
</file>